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62" r:id="rId5"/>
    <p:sldId id="273" r:id="rId6"/>
    <p:sldId id="265" r:id="rId7"/>
    <p:sldId id="269" r:id="rId8"/>
    <p:sldId id="268" r:id="rId9"/>
    <p:sldId id="267" r:id="rId10"/>
    <p:sldId id="266" r:id="rId11"/>
    <p:sldId id="274" r:id="rId12"/>
    <p:sldId id="281" r:id="rId13"/>
    <p:sldId id="264" r:id="rId14"/>
    <p:sldId id="263" r:id="rId15"/>
    <p:sldId id="279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941168"/>
            <a:ext cx="8077200" cy="1499616"/>
          </a:xfrm>
        </p:spPr>
        <p:txBody>
          <a:bodyPr/>
          <a:lstStyle/>
          <a:p>
            <a:r>
              <a:rPr lang="ru-RU" dirty="0" smtClean="0"/>
              <a:t>Сычева Инна Сергеевна, кафедра педагогики</a:t>
            </a:r>
            <a:endParaRPr lang="be-BY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7"/>
            <a:ext cx="7774632" cy="2547714"/>
          </a:xfrm>
        </p:spPr>
        <p:txBody>
          <a:bodyPr>
            <a:normAutofit/>
          </a:bodyPr>
          <a:lstStyle/>
          <a:p>
            <a:r>
              <a:rPr lang="ru-RU" b="1" smtClean="0"/>
              <a:t/>
            </a:r>
            <a:br>
              <a:rPr lang="ru-RU" b="1" smtClean="0"/>
            </a:br>
            <a:r>
              <a:rPr lang="be-BY" sz="3600" b="1" smtClean="0"/>
              <a:t>О </a:t>
            </a:r>
            <a:r>
              <a:rPr lang="be-BY" sz="3600" b="1" dirty="0" smtClean="0"/>
              <a:t>СТРУКТУРЕ </a:t>
            </a:r>
            <a:r>
              <a:rPr lang="ru-RU" sz="3600" b="1" dirty="0" smtClean="0"/>
              <a:t>УЧЕБНО-МЕТОДИЧЕСКОГО КОМПЛЕКСА </a:t>
            </a:r>
            <a:r>
              <a:rPr lang="be-BY" b="1" dirty="0" smtClean="0"/>
              <a:t/>
            </a:r>
            <a:br>
              <a:rPr lang="be-BY" b="1" dirty="0" smtClean="0"/>
            </a:br>
            <a:endParaRPr lang="be-B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Вспомогательный раздел</a:t>
            </a:r>
            <a:r>
              <a:rPr lang="be-BY" dirty="0" smtClean="0"/>
              <a:t/>
            </a:r>
            <a:br>
              <a:rPr lang="be-BY" dirty="0" smtClean="0"/>
            </a:br>
            <a:endParaRPr lang="be-BY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содержит </a:t>
            </a:r>
            <a:r>
              <a:rPr lang="ru-RU" b="1" dirty="0" smtClean="0"/>
              <a:t>элементы</a:t>
            </a:r>
            <a:r>
              <a:rPr lang="ru-RU" dirty="0" smtClean="0"/>
              <a:t> </a:t>
            </a:r>
            <a:r>
              <a:rPr lang="ru-RU" b="1" dirty="0" smtClean="0"/>
              <a:t>учебно-программной документации </a:t>
            </a:r>
            <a:r>
              <a:rPr lang="ru-RU" dirty="0" smtClean="0"/>
              <a:t>образовательной программы высшего образования, программно-планирующей документации воспитания, учебно-методической документации, перечень учебных изданий и информационно-аналитических материалов, </a:t>
            </a:r>
            <a:r>
              <a:rPr lang="ru-RU" b="1" dirty="0" smtClean="0"/>
              <a:t>рекомендуемых для изучения учебной дисциплины.</a:t>
            </a:r>
            <a:endParaRPr lang="be-BY" b="1" dirty="0" smtClean="0"/>
          </a:p>
          <a:p>
            <a:pPr>
              <a:buNone/>
            </a:pPr>
            <a:endParaRPr lang="be-B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be-BY" dirty="0" smtClean="0"/>
              <a:t/>
            </a:r>
            <a:br>
              <a:rPr lang="be-BY" dirty="0" smtClean="0"/>
            </a:br>
            <a:r>
              <a:rPr lang="be-BY" b="1" dirty="0" smtClean="0"/>
              <a:t>Рецензирование УМК (ЭУМК)</a:t>
            </a:r>
            <a:endParaRPr lang="be-BY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14. Рецензирование УМК (ЭУМК) осуществляется </a:t>
            </a:r>
            <a:r>
              <a:rPr lang="ru-RU" b="1" dirty="0" smtClean="0"/>
              <a:t>кафедрой другого учреждения высшего образования</a:t>
            </a:r>
            <a:r>
              <a:rPr lang="ru-RU" dirty="0" smtClean="0"/>
              <a:t> или учреждения дополнительного образования взрослых </a:t>
            </a:r>
            <a:r>
              <a:rPr lang="ru-RU" b="1" dirty="0" smtClean="0"/>
              <a:t>и специалистом в соответствующей области знаний </a:t>
            </a:r>
            <a:r>
              <a:rPr lang="ru-RU" dirty="0" smtClean="0"/>
              <a:t>(индивидуальный рецензент). </a:t>
            </a:r>
            <a:endParaRPr lang="be-BY" dirty="0" smtClean="0"/>
          </a:p>
          <a:p>
            <a:r>
              <a:rPr lang="ru-RU" b="1" dirty="0" smtClean="0"/>
              <a:t>Срок рецензирования </a:t>
            </a:r>
            <a:r>
              <a:rPr lang="ru-RU" dirty="0" smtClean="0"/>
              <a:t>УМК (ЭУМК) не должен превышать </a:t>
            </a:r>
            <a:r>
              <a:rPr lang="ru-RU" b="1" dirty="0" smtClean="0"/>
              <a:t>одного</a:t>
            </a:r>
            <a:r>
              <a:rPr lang="ru-RU" dirty="0" smtClean="0"/>
              <a:t> </a:t>
            </a:r>
            <a:r>
              <a:rPr lang="ru-RU" b="1" dirty="0" smtClean="0"/>
              <a:t>месяца</a:t>
            </a:r>
            <a:r>
              <a:rPr lang="ru-RU" dirty="0" smtClean="0"/>
              <a:t>.</a:t>
            </a:r>
            <a:endParaRPr lang="be-BY" dirty="0" smtClean="0"/>
          </a:p>
          <a:p>
            <a:r>
              <a:rPr lang="ru-RU" dirty="0" smtClean="0"/>
              <a:t>При получении </a:t>
            </a:r>
            <a:r>
              <a:rPr lang="ru-RU" b="1" dirty="0" smtClean="0"/>
              <a:t>двух положительных рецензий</a:t>
            </a:r>
            <a:r>
              <a:rPr lang="ru-RU" dirty="0" smtClean="0"/>
              <a:t> УМК (ЭУМК) представляется на согласование заведующим кафедрой и деканом факультета.</a:t>
            </a:r>
          </a:p>
          <a:p>
            <a:endParaRPr lang="be-B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be-BY" dirty="0" smtClean="0"/>
              <a:t/>
            </a:r>
            <a:br>
              <a:rPr lang="be-BY" dirty="0" smtClean="0"/>
            </a:br>
            <a:r>
              <a:rPr lang="be-BY" b="1" dirty="0" smtClean="0"/>
              <a:t>Утверждение и регистрация УМК</a:t>
            </a:r>
            <a:endParaRPr lang="be-BY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Решение об утверждении </a:t>
            </a:r>
            <a:r>
              <a:rPr lang="ru-RU" dirty="0" smtClean="0"/>
              <a:t>(</a:t>
            </a:r>
            <a:r>
              <a:rPr lang="ru-RU" dirty="0" err="1" smtClean="0"/>
              <a:t>неутверждении</a:t>
            </a:r>
            <a:r>
              <a:rPr lang="ru-RU" dirty="0" smtClean="0"/>
              <a:t>) </a:t>
            </a:r>
            <a:r>
              <a:rPr lang="ru-RU" b="1" dirty="0" smtClean="0"/>
              <a:t>УМК принимается на научно-методическом совете университета.</a:t>
            </a:r>
          </a:p>
          <a:p>
            <a:r>
              <a:rPr lang="ru-RU" b="1" dirty="0" smtClean="0"/>
              <a:t>Регистрация осуществляется учебно-методическим отделом университета.</a:t>
            </a:r>
            <a:endParaRPr lang="be-BY" b="1" dirty="0" smtClean="0"/>
          </a:p>
          <a:p>
            <a:endParaRPr lang="be-B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Сведения об УМК и его распространение</a:t>
            </a:r>
            <a:endParaRPr lang="be-BY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17. </a:t>
            </a:r>
            <a:r>
              <a:rPr lang="ru-RU" b="1" dirty="0" smtClean="0"/>
              <a:t>Информация об утвержденном УМК </a:t>
            </a:r>
            <a:r>
              <a:rPr lang="ru-RU" dirty="0" smtClean="0"/>
              <a:t>(ЭУМК) </a:t>
            </a:r>
            <a:r>
              <a:rPr lang="ru-RU" b="1" dirty="0" smtClean="0"/>
              <a:t>размещается на официальном сайте учреждения высшего образования.</a:t>
            </a:r>
            <a:endParaRPr lang="be-BY" b="1" dirty="0" smtClean="0"/>
          </a:p>
          <a:p>
            <a:r>
              <a:rPr lang="ru-RU" dirty="0" smtClean="0"/>
              <a:t>18. </a:t>
            </a:r>
            <a:r>
              <a:rPr lang="ru-RU" b="1" dirty="0" smtClean="0"/>
              <a:t>Тиражирование, распространение, хранение и использование утвержденного УМК</a:t>
            </a:r>
            <a:r>
              <a:rPr lang="ru-RU" dirty="0" smtClean="0"/>
              <a:t> (ЭУМК) </a:t>
            </a:r>
            <a:r>
              <a:rPr lang="ru-RU" b="1" dirty="0" smtClean="0"/>
              <a:t>организуется кафедрой</a:t>
            </a:r>
            <a:r>
              <a:rPr lang="ru-RU" dirty="0" smtClean="0"/>
              <a:t>.</a:t>
            </a:r>
            <a:endParaRPr lang="be-BY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 smtClean="0"/>
              <a:t>Т</a:t>
            </a:r>
            <a:r>
              <a:rPr lang="ru-RU" b="1" dirty="0" smtClean="0"/>
              <a:t>и</a:t>
            </a:r>
            <a:r>
              <a:rPr lang="be-BY" b="1" dirty="0" smtClean="0"/>
              <a:t>тульный лист</a:t>
            </a:r>
            <a:endParaRPr lang="be-BY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be-BY" dirty="0" smtClean="0"/>
          </a:p>
          <a:p>
            <a:pPr>
              <a:buNone/>
            </a:pPr>
            <a:r>
              <a:rPr lang="ru-RU" b="1" dirty="0" smtClean="0"/>
              <a:t>___________________________________________________________________________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               (наименование учреждения высшего образования)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Факультет _________________________________________________________________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Кафедра ___________________________________________________________________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СОГЛАСОВАНО                                    СОГЛАСОВАНО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Заведующий (начальник) кафедрой                Декан (начальник) факультета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(председатель   методической                   ____________________________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комиссии    факультета)                        __  _______________  20__ г.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__________________________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__ ______________ 20__ г.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            УЧЕБНО-МЕТОДИЧЕСКИЙ КОМПЛЕКС ПО УЧЕБНОЙ ДИСЦИПЛИНЕ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___________________________________________________________________________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                       (название учебной дисциплины)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для специальности (направления специальности) _____________________________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                                                        (код и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___________________________________________________________________________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                        наименование специальности)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Составители: ______________________________________________________________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___________________________________________________________________________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Рассмотрено и утверждено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на заседании совета ____________________________ __ ______________ 20__ г.,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протокол N ___</a:t>
            </a:r>
            <a:endParaRPr lang="be-BY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be-BY" dirty="0" smtClean="0"/>
          </a:p>
          <a:p>
            <a:pPr>
              <a:buNone/>
            </a:pPr>
            <a:endParaRPr lang="be-B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Создание ЭУМК с помощью технологии «Конструктор сайтов»</a:t>
            </a:r>
            <a:endParaRPr lang="be-BY" b="1" dirty="0"/>
          </a:p>
        </p:txBody>
      </p:sp>
      <p:pic>
        <p:nvPicPr>
          <p:cNvPr id="2050" name="Picture 2" descr="C:\Users\ІНА\Desktop\Семинар\Новая папка (2)\65174_html_1932202f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08665" y="1447800"/>
            <a:ext cx="438387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Белорусский национальный образовательный Интернет-портал</a:t>
            </a:r>
            <a:endParaRPr lang="be-BY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211" y="1988840"/>
            <a:ext cx="6697141" cy="355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Электронные Учебно-Методические Комплексы для высших учебных заведений</a:t>
            </a:r>
            <a:endParaRPr lang="be-BY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«Программирование» </a:t>
            </a:r>
            <a:r>
              <a:rPr lang="ru-RU" dirty="0" smtClean="0"/>
              <a:t>(39Mb </a:t>
            </a:r>
            <a:r>
              <a:rPr lang="ru-RU" dirty="0" err="1" smtClean="0"/>
              <a:t>zip</a:t>
            </a:r>
            <a:r>
              <a:rPr lang="ru-RU" dirty="0" smtClean="0"/>
              <a:t>) </a:t>
            </a:r>
          </a:p>
          <a:p>
            <a:r>
              <a:rPr lang="ru-RU" b="1" dirty="0" smtClean="0"/>
              <a:t> «Химия» </a:t>
            </a:r>
            <a:r>
              <a:rPr lang="ru-RU" dirty="0" smtClean="0"/>
              <a:t>(768Mb </a:t>
            </a:r>
            <a:r>
              <a:rPr lang="ru-RU" dirty="0" err="1" smtClean="0"/>
              <a:t>zip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«Экономическая теория для неэкономических специальностей</a:t>
            </a:r>
            <a:r>
              <a:rPr lang="ru-RU" dirty="0" smtClean="0"/>
              <a:t>» (8Mb </a:t>
            </a:r>
            <a:r>
              <a:rPr lang="ru-RU" dirty="0" err="1" smtClean="0"/>
              <a:t>zip</a:t>
            </a:r>
            <a:r>
              <a:rPr lang="ru-RU" dirty="0" smtClean="0"/>
              <a:t>) </a:t>
            </a:r>
          </a:p>
          <a:p>
            <a:r>
              <a:rPr lang="ru-RU" b="1" dirty="0" smtClean="0"/>
              <a:t>«Экономическая теория для экономических специальностей»  </a:t>
            </a:r>
            <a:r>
              <a:rPr lang="ru-RU" dirty="0" smtClean="0"/>
              <a:t>(8Mb </a:t>
            </a:r>
            <a:r>
              <a:rPr lang="ru-RU" dirty="0" err="1" smtClean="0"/>
              <a:t>zip</a:t>
            </a:r>
            <a:r>
              <a:rPr lang="ru-RU" dirty="0" smtClean="0"/>
              <a:t>) </a:t>
            </a:r>
          </a:p>
          <a:p>
            <a:r>
              <a:rPr lang="ru-RU" b="1" dirty="0" smtClean="0"/>
              <a:t> «Основы психологии» по дисциплине «основы психологии и педагогики» </a:t>
            </a:r>
            <a:r>
              <a:rPr lang="ru-RU" dirty="0" smtClean="0"/>
              <a:t>(17Mb </a:t>
            </a:r>
            <a:r>
              <a:rPr lang="ru-RU" dirty="0" err="1" smtClean="0"/>
              <a:t>zip</a:t>
            </a:r>
            <a:r>
              <a:rPr lang="ru-RU" dirty="0" smtClean="0"/>
              <a:t>) </a:t>
            </a:r>
          </a:p>
          <a:p>
            <a:r>
              <a:rPr lang="ru-RU" b="1" dirty="0" smtClean="0"/>
              <a:t>«Высшая математика» </a:t>
            </a:r>
            <a:r>
              <a:rPr lang="ru-RU" dirty="0" smtClean="0"/>
              <a:t>(21Mb </a:t>
            </a:r>
            <a:r>
              <a:rPr lang="ru-RU" dirty="0" err="1" smtClean="0"/>
              <a:t>zip</a:t>
            </a:r>
            <a:r>
              <a:rPr lang="ru-RU" dirty="0" smtClean="0"/>
              <a:t>) </a:t>
            </a:r>
          </a:p>
          <a:p>
            <a:r>
              <a:rPr lang="ru-RU" b="1" dirty="0" smtClean="0"/>
              <a:t>«Философия» </a:t>
            </a:r>
            <a:r>
              <a:rPr lang="ru-RU" dirty="0" smtClean="0"/>
              <a:t>(25Mb </a:t>
            </a:r>
            <a:r>
              <a:rPr lang="ru-RU" dirty="0" err="1" smtClean="0"/>
              <a:t>zip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 «Физика» </a:t>
            </a:r>
            <a:r>
              <a:rPr lang="ru-RU" dirty="0" smtClean="0"/>
              <a:t>(208Mb </a:t>
            </a:r>
            <a:r>
              <a:rPr lang="ru-RU" dirty="0" err="1" smtClean="0"/>
              <a:t>zip</a:t>
            </a:r>
            <a:r>
              <a:rPr lang="ru-RU" b="1" dirty="0" smtClean="0"/>
              <a:t>) </a:t>
            </a:r>
          </a:p>
          <a:p>
            <a:r>
              <a:rPr lang="ru-RU" b="1" dirty="0" smtClean="0"/>
              <a:t> «Основы педагогики» </a:t>
            </a:r>
            <a:r>
              <a:rPr lang="ru-RU" dirty="0" smtClean="0"/>
              <a:t>(1,2Gb </a:t>
            </a:r>
            <a:r>
              <a:rPr lang="ru-RU" dirty="0" err="1" smtClean="0"/>
              <a:t>zip</a:t>
            </a:r>
            <a:r>
              <a:rPr lang="ru-RU" dirty="0" smtClean="0"/>
              <a:t>) </a:t>
            </a:r>
          </a:p>
          <a:p>
            <a:r>
              <a:rPr lang="ru-RU" b="1" dirty="0" smtClean="0"/>
              <a:t> «Численные методы» </a:t>
            </a:r>
            <a:r>
              <a:rPr lang="ru-RU" dirty="0" smtClean="0"/>
              <a:t>(4Mb </a:t>
            </a:r>
            <a:r>
              <a:rPr lang="ru-RU" dirty="0" err="1" smtClean="0"/>
              <a:t>zip</a:t>
            </a:r>
            <a:r>
              <a:rPr lang="ru-RU" dirty="0" smtClean="0"/>
              <a:t>) </a:t>
            </a:r>
          </a:p>
          <a:p>
            <a:r>
              <a:rPr lang="ru-RU" b="1" dirty="0" smtClean="0"/>
              <a:t>«Теория вероятностей и математическая статистика» </a:t>
            </a:r>
            <a:r>
              <a:rPr lang="ru-RU" dirty="0" smtClean="0"/>
              <a:t>(5Mb </a:t>
            </a:r>
            <a:r>
              <a:rPr lang="ru-RU" dirty="0" err="1" smtClean="0"/>
              <a:t>zip</a:t>
            </a:r>
            <a:r>
              <a:rPr lang="ru-RU" dirty="0" smtClean="0"/>
              <a:t>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Электронные средства обучения для профессионально-технического образования</a:t>
            </a:r>
            <a:endParaRPr lang="be-BY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"</a:t>
            </a:r>
            <a:r>
              <a:rPr lang="ru-RU" b="1" dirty="0" smtClean="0"/>
              <a:t>Основы ботаники и дендрологии</a:t>
            </a:r>
            <a:r>
              <a:rPr lang="ru-RU" dirty="0" smtClean="0"/>
              <a:t>" (</a:t>
            </a:r>
            <a:r>
              <a:rPr lang="ru-RU" dirty="0" err="1" smtClean="0"/>
              <a:t>zip</a:t>
            </a:r>
            <a:r>
              <a:rPr lang="ru-RU" dirty="0" smtClean="0"/>
              <a:t> 527Mb ) </a:t>
            </a:r>
          </a:p>
          <a:p>
            <a:r>
              <a:rPr lang="ru-RU" b="1" dirty="0" smtClean="0"/>
              <a:t>"Методика производственного обучения</a:t>
            </a:r>
            <a:r>
              <a:rPr lang="ru-RU" dirty="0" smtClean="0"/>
              <a:t>" (</a:t>
            </a:r>
            <a:r>
              <a:rPr lang="ru-RU" dirty="0" err="1" smtClean="0"/>
              <a:t>zip</a:t>
            </a:r>
            <a:r>
              <a:rPr lang="ru-RU" dirty="0" smtClean="0"/>
              <a:t> 419Mb) </a:t>
            </a:r>
          </a:p>
          <a:p>
            <a:r>
              <a:rPr lang="ru-RU" b="1" dirty="0" smtClean="0"/>
              <a:t>"Общий курс слесарного дела" </a:t>
            </a:r>
            <a:r>
              <a:rPr lang="ru-RU" dirty="0" smtClean="0"/>
              <a:t>(</a:t>
            </a:r>
            <a:r>
              <a:rPr lang="ru-RU" dirty="0" err="1" smtClean="0"/>
              <a:t>zip</a:t>
            </a:r>
            <a:r>
              <a:rPr lang="ru-RU" dirty="0" smtClean="0"/>
              <a:t> 332Mb) </a:t>
            </a:r>
          </a:p>
          <a:p>
            <a:r>
              <a:rPr lang="ru-RU" b="1" dirty="0" smtClean="0"/>
              <a:t>"Конструирование одежды</a:t>
            </a:r>
            <a:r>
              <a:rPr lang="ru-RU" dirty="0" smtClean="0"/>
              <a:t>" (</a:t>
            </a:r>
            <a:r>
              <a:rPr lang="ru-RU" dirty="0" err="1" smtClean="0"/>
              <a:t>zip</a:t>
            </a:r>
            <a:r>
              <a:rPr lang="ru-RU" dirty="0" smtClean="0"/>
              <a:t> 267Mb) </a:t>
            </a:r>
          </a:p>
          <a:p>
            <a:r>
              <a:rPr lang="ru-RU" b="1" dirty="0" smtClean="0"/>
              <a:t>"Технология швейного производства</a:t>
            </a:r>
            <a:r>
              <a:rPr lang="ru-RU" dirty="0" smtClean="0"/>
              <a:t>"(</a:t>
            </a:r>
            <a:r>
              <a:rPr lang="ru-RU" dirty="0" err="1" smtClean="0"/>
              <a:t>zip</a:t>
            </a:r>
            <a:r>
              <a:rPr lang="ru-RU" dirty="0" smtClean="0"/>
              <a:t> 2.2Gb) </a:t>
            </a:r>
          </a:p>
          <a:p>
            <a:r>
              <a:rPr lang="ru-RU" b="1" dirty="0" smtClean="0"/>
              <a:t>"Оборудование швейного производства</a:t>
            </a:r>
            <a:r>
              <a:rPr lang="ru-RU" dirty="0" smtClean="0"/>
              <a:t>"(</a:t>
            </a:r>
            <a:r>
              <a:rPr lang="ru-RU" dirty="0" err="1" smtClean="0"/>
              <a:t>zip</a:t>
            </a:r>
            <a:r>
              <a:rPr lang="ru-RU" dirty="0" smtClean="0"/>
              <a:t> 584Mb)</a:t>
            </a:r>
            <a:endParaRPr lang="ru-RU" b="1" dirty="0" smtClean="0"/>
          </a:p>
          <a:p>
            <a:endParaRPr lang="be-B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Электронные средства обучения для средней общеобразовательной школы</a:t>
            </a:r>
            <a:endParaRPr lang="be-BY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"</a:t>
            </a:r>
            <a:r>
              <a:rPr lang="ru-RU" b="1" dirty="0" smtClean="0"/>
              <a:t>Английский язык</a:t>
            </a:r>
            <a:r>
              <a:rPr lang="ru-RU" dirty="0" smtClean="0"/>
              <a:t>. Часть 1" (</a:t>
            </a:r>
            <a:r>
              <a:rPr lang="ru-RU" dirty="0" err="1" smtClean="0"/>
              <a:t>zip</a:t>
            </a:r>
            <a:r>
              <a:rPr lang="ru-RU" dirty="0" smtClean="0"/>
              <a:t> 320Mb)</a:t>
            </a:r>
          </a:p>
          <a:p>
            <a:r>
              <a:rPr lang="ru-RU" dirty="0" smtClean="0"/>
              <a:t>"</a:t>
            </a:r>
            <a:r>
              <a:rPr lang="ru-RU" b="1" dirty="0" smtClean="0"/>
              <a:t>Начальный курс географии</a:t>
            </a:r>
            <a:r>
              <a:rPr lang="ru-RU" dirty="0" smtClean="0"/>
              <a:t>" (</a:t>
            </a:r>
            <a:r>
              <a:rPr lang="ru-RU" dirty="0" err="1" smtClean="0"/>
              <a:t>zip</a:t>
            </a:r>
            <a:r>
              <a:rPr lang="ru-RU" dirty="0" smtClean="0"/>
              <a:t> 157Mb) </a:t>
            </a:r>
          </a:p>
          <a:p>
            <a:r>
              <a:rPr lang="ru-RU" dirty="0" smtClean="0"/>
              <a:t> "</a:t>
            </a:r>
            <a:r>
              <a:rPr lang="ru-RU" b="1" dirty="0" smtClean="0"/>
              <a:t>Отечественная и мировая художественная культура</a:t>
            </a:r>
            <a:r>
              <a:rPr lang="ru-RU" dirty="0" smtClean="0"/>
              <a:t>. Часть 2" (</a:t>
            </a:r>
            <a:r>
              <a:rPr lang="ru-RU" dirty="0" err="1" smtClean="0"/>
              <a:t>zip</a:t>
            </a:r>
            <a:r>
              <a:rPr lang="ru-RU" dirty="0" smtClean="0"/>
              <a:t> 653Mb) </a:t>
            </a:r>
          </a:p>
          <a:p>
            <a:r>
              <a:rPr lang="ru-RU" dirty="0" smtClean="0"/>
              <a:t>"</a:t>
            </a:r>
            <a:r>
              <a:rPr lang="ru-RU" b="1" dirty="0" smtClean="0"/>
              <a:t>Всемирная история. История Древнего мира</a:t>
            </a:r>
            <a:r>
              <a:rPr lang="ru-RU" dirty="0" smtClean="0"/>
              <a:t>" (</a:t>
            </a:r>
            <a:r>
              <a:rPr lang="ru-RU" dirty="0" err="1" smtClean="0"/>
              <a:t>zip</a:t>
            </a:r>
            <a:r>
              <a:rPr lang="ru-RU" dirty="0" smtClean="0"/>
              <a:t> 97Mb) </a:t>
            </a:r>
          </a:p>
          <a:p>
            <a:r>
              <a:rPr lang="ru-RU" dirty="0" smtClean="0"/>
              <a:t>"</a:t>
            </a:r>
            <a:r>
              <a:rPr lang="ru-RU" b="1" dirty="0" smtClean="0"/>
              <a:t>Анимация моделей строения вещества и механизмов химических реакций</a:t>
            </a:r>
            <a:r>
              <a:rPr lang="ru-RU" dirty="0" smtClean="0"/>
              <a:t>" (</a:t>
            </a:r>
            <a:r>
              <a:rPr lang="ru-RU" dirty="0" err="1" smtClean="0"/>
              <a:t>zip</a:t>
            </a:r>
            <a:r>
              <a:rPr lang="ru-RU" dirty="0" smtClean="0"/>
              <a:t> 123Mb) </a:t>
            </a:r>
          </a:p>
          <a:p>
            <a:r>
              <a:rPr lang="ru-RU" dirty="0" smtClean="0"/>
              <a:t>"</a:t>
            </a:r>
            <a:r>
              <a:rPr lang="ru-RU" b="1" dirty="0" smtClean="0"/>
              <a:t>Математика</a:t>
            </a:r>
            <a:r>
              <a:rPr lang="ru-RU" dirty="0" smtClean="0"/>
              <a:t>. Информационно-справочная система" (</a:t>
            </a:r>
            <a:r>
              <a:rPr lang="ru-RU" dirty="0" err="1" smtClean="0"/>
              <a:t>zip</a:t>
            </a:r>
            <a:r>
              <a:rPr lang="ru-RU" dirty="0" smtClean="0"/>
              <a:t> 52Mb)</a:t>
            </a:r>
          </a:p>
          <a:p>
            <a:r>
              <a:rPr lang="ru-RU" b="1" dirty="0" smtClean="0"/>
              <a:t>"Универсальный учебный графопостроитель</a:t>
            </a:r>
            <a:r>
              <a:rPr lang="ru-RU" dirty="0" smtClean="0"/>
              <a:t>" (</a:t>
            </a:r>
            <a:r>
              <a:rPr lang="ru-RU" dirty="0" err="1" smtClean="0"/>
              <a:t>zip</a:t>
            </a:r>
            <a:r>
              <a:rPr lang="ru-RU" dirty="0" smtClean="0"/>
              <a:t> 21Mb) </a:t>
            </a:r>
          </a:p>
          <a:p>
            <a:r>
              <a:rPr lang="ru-RU" dirty="0" smtClean="0"/>
              <a:t>"</a:t>
            </a:r>
            <a:r>
              <a:rPr lang="ru-RU" b="1" dirty="0" err="1" smtClean="0"/>
              <a:t>Беларуская</a:t>
            </a:r>
            <a:r>
              <a:rPr lang="ru-RU" b="1" dirty="0" smtClean="0"/>
              <a:t> </a:t>
            </a:r>
            <a:r>
              <a:rPr lang="ru-RU" b="1" dirty="0" err="1" smtClean="0"/>
              <a:t>лiтаратура</a:t>
            </a:r>
            <a:r>
              <a:rPr lang="ru-RU" b="1" dirty="0" smtClean="0"/>
              <a:t>. </a:t>
            </a:r>
            <a:r>
              <a:rPr lang="ru-RU" dirty="0" err="1" smtClean="0"/>
              <a:t>Сусвет</a:t>
            </a:r>
            <a:r>
              <a:rPr lang="ru-RU" dirty="0" smtClean="0"/>
              <a:t> </a:t>
            </a:r>
            <a:r>
              <a:rPr lang="ru-RU" dirty="0" err="1" smtClean="0"/>
              <a:t>роднага</a:t>
            </a:r>
            <a:r>
              <a:rPr lang="ru-RU" dirty="0" smtClean="0"/>
              <a:t> слова" (</a:t>
            </a:r>
            <a:r>
              <a:rPr lang="ru-RU" dirty="0" err="1" smtClean="0"/>
              <a:t>zip</a:t>
            </a:r>
            <a:r>
              <a:rPr lang="ru-RU" dirty="0" smtClean="0"/>
              <a:t> 138Mb)</a:t>
            </a:r>
          </a:p>
          <a:p>
            <a:r>
              <a:rPr lang="ru-RU" dirty="0" smtClean="0"/>
              <a:t>"</a:t>
            </a:r>
            <a:r>
              <a:rPr lang="ru-RU" b="1" dirty="0" err="1" smtClean="0"/>
              <a:t>Беларуская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. </a:t>
            </a:r>
            <a:r>
              <a:rPr lang="ru-RU" dirty="0" err="1" smtClean="0"/>
              <a:t>Сiнтаксiс</a:t>
            </a:r>
            <a:r>
              <a:rPr lang="ru-RU" dirty="0" smtClean="0"/>
              <a:t> </a:t>
            </a:r>
            <a:r>
              <a:rPr lang="ru-RU" dirty="0" err="1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пунктуацыя</a:t>
            </a:r>
            <a:r>
              <a:rPr lang="ru-RU" dirty="0" smtClean="0"/>
              <a:t>" (</a:t>
            </a:r>
            <a:r>
              <a:rPr lang="ru-RU" dirty="0" err="1" smtClean="0"/>
              <a:t>zip</a:t>
            </a:r>
            <a:r>
              <a:rPr lang="ru-RU" dirty="0" smtClean="0"/>
              <a:t> 40Mb)</a:t>
            </a:r>
            <a:endParaRPr lang="be-B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Нормативно-правовая база</a:t>
            </a:r>
            <a:endParaRPr lang="be-BY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Статья 94 Кодекса Республики Беларусь об образовании</a:t>
            </a:r>
          </a:p>
          <a:p>
            <a:r>
              <a:rPr lang="ru-RU" b="1" dirty="0" smtClean="0"/>
              <a:t>ПОСТАНОВЛЕНИЕ МИНИСТЕРСТВА ОБРАЗОВАНИЯ РЕСПУБЛИКИ БЕЛАРУСЬ от 26 июля 2011 г. N 16</a:t>
            </a:r>
            <a:endParaRPr lang="be-BY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ОБЩИЕ ПОЛОЖЕНИЯ</a:t>
            </a:r>
            <a:endParaRPr lang="be-BY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УМК может быть выполнен </a:t>
            </a:r>
            <a:r>
              <a:rPr lang="ru-RU" b="1" dirty="0" smtClean="0"/>
              <a:t>в печатном </a:t>
            </a:r>
            <a:r>
              <a:rPr lang="ru-RU" b="1" u="sng" dirty="0" smtClean="0"/>
              <a:t>или</a:t>
            </a:r>
            <a:r>
              <a:rPr lang="ru-RU" b="1" dirty="0" smtClean="0"/>
              <a:t> электронном виде. </a:t>
            </a:r>
          </a:p>
          <a:p>
            <a:r>
              <a:rPr lang="ru-RU" dirty="0" smtClean="0"/>
              <a:t>УМК (ЭУМК) разрабатывается </a:t>
            </a:r>
            <a:r>
              <a:rPr lang="ru-RU" b="1" dirty="0" smtClean="0"/>
              <a:t>преподавателем(</a:t>
            </a:r>
            <a:r>
              <a:rPr lang="ru-RU" b="1" dirty="0" err="1" smtClean="0"/>
              <a:t>ями</a:t>
            </a:r>
            <a:r>
              <a:rPr lang="ru-RU" dirty="0" smtClean="0"/>
              <a:t>) соответствующей учебной дисциплины (далее - автор-составитель). К разработке УМК (ЭУМК) могут привлекаться </a:t>
            </a:r>
            <a:r>
              <a:rPr lang="ru-RU" b="1" dirty="0" smtClean="0"/>
              <a:t>специалисты в области информационных технологий</a:t>
            </a:r>
            <a:r>
              <a:rPr lang="ru-RU" dirty="0" smtClean="0"/>
              <a:t> и иные специалисты.</a:t>
            </a:r>
            <a:endParaRPr lang="be-BY" dirty="0" smtClean="0"/>
          </a:p>
          <a:p>
            <a:endParaRPr lang="be-B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Предварительная работа </a:t>
            </a:r>
            <a:endParaRPr lang="be-BY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Анализ состояния научно-методического обеспечения дисциплины </a:t>
            </a:r>
            <a:r>
              <a:rPr lang="ru-RU" dirty="0" smtClean="0"/>
              <a:t>(проводится преподавателем)</a:t>
            </a:r>
          </a:p>
          <a:p>
            <a:r>
              <a:rPr lang="ru-RU" b="1" dirty="0" smtClean="0"/>
              <a:t>Предложение о создании УМК </a:t>
            </a:r>
            <a:r>
              <a:rPr lang="ru-RU" dirty="0" smtClean="0"/>
              <a:t>(представляется деканом)</a:t>
            </a:r>
          </a:p>
          <a:p>
            <a:r>
              <a:rPr lang="ru-RU" b="1" dirty="0" smtClean="0"/>
              <a:t>Утверждается план создания УМК на учебный год </a:t>
            </a:r>
            <a:r>
              <a:rPr lang="ru-RU" dirty="0" smtClean="0"/>
              <a:t>(проректор по учебной работе) </a:t>
            </a:r>
            <a:r>
              <a:rPr lang="ru-RU" b="1" dirty="0" smtClean="0"/>
              <a:t>до 1 июля;</a:t>
            </a:r>
            <a:endParaRPr lang="be-BY" b="1" dirty="0" smtClean="0"/>
          </a:p>
          <a:p>
            <a:r>
              <a:rPr lang="ru-RU" b="1" dirty="0" smtClean="0"/>
              <a:t>Представление копии утвержденного плана в РИВШ.</a:t>
            </a:r>
            <a:endParaRPr lang="be-BY" b="1" dirty="0" smtClean="0"/>
          </a:p>
          <a:p>
            <a:r>
              <a:rPr lang="ru-RU" b="1" dirty="0" smtClean="0"/>
              <a:t>РИВШ размещает представленные планы на своем официальном сайте </a:t>
            </a:r>
            <a:r>
              <a:rPr lang="ru-RU" dirty="0" smtClean="0"/>
              <a:t>для ознакомления с ними заинтересованных лиц.</a:t>
            </a:r>
            <a:endParaRPr lang="be-BY" dirty="0" smtClean="0"/>
          </a:p>
          <a:p>
            <a:endParaRPr lang="ru-RU" dirty="0" smtClean="0"/>
          </a:p>
          <a:p>
            <a:endParaRPr lang="be-B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создания УМК (ЭУМК) </a:t>
            </a:r>
            <a:endParaRPr lang="be-BY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разработка УМК (ЭУМК);</a:t>
            </a:r>
            <a:endParaRPr lang="be-BY" b="1" dirty="0" smtClean="0"/>
          </a:p>
          <a:p>
            <a:r>
              <a:rPr lang="ru-RU" b="1" dirty="0" smtClean="0"/>
              <a:t>рецензирование УМК (ЭУМК);</a:t>
            </a:r>
            <a:endParaRPr lang="be-BY" b="1" dirty="0" smtClean="0"/>
          </a:p>
          <a:p>
            <a:r>
              <a:rPr lang="ru-RU" b="1" dirty="0" smtClean="0"/>
              <a:t>согласование УМК (ЭУМК);</a:t>
            </a:r>
            <a:endParaRPr lang="be-BY" b="1" dirty="0" smtClean="0"/>
          </a:p>
          <a:p>
            <a:r>
              <a:rPr lang="ru-RU" b="1" dirty="0" smtClean="0"/>
              <a:t>утверждение УМК (ЭУМК).</a:t>
            </a:r>
            <a:endParaRPr lang="be-BY" b="1" dirty="0" smtClean="0"/>
          </a:p>
          <a:p>
            <a:endParaRPr lang="be-B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 smtClean="0"/>
              <a:t>Разделы УМК</a:t>
            </a:r>
            <a:endParaRPr lang="be-BY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Титульный лист</a:t>
            </a:r>
          </a:p>
          <a:p>
            <a:r>
              <a:rPr lang="ru-RU" b="1" dirty="0" smtClean="0"/>
              <a:t>Пояснительная записка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Теоретический раздел</a:t>
            </a:r>
            <a:endParaRPr lang="be-BY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Практический раздел</a:t>
            </a:r>
            <a:endParaRPr lang="be-BY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Раздел контроля знаний</a:t>
            </a:r>
            <a:endParaRPr lang="be-BY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Вспомогательный раздел</a:t>
            </a:r>
            <a:endParaRPr lang="be-BY" dirty="0" smtClean="0"/>
          </a:p>
          <a:p>
            <a:endParaRPr lang="be-B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Теоретический раздел</a:t>
            </a:r>
            <a:r>
              <a:rPr lang="be-BY" dirty="0" smtClean="0"/>
              <a:t/>
            </a:r>
            <a:br>
              <a:rPr lang="be-BY" dirty="0" smtClean="0"/>
            </a:br>
            <a:endParaRPr lang="be-BY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содержит материалы для теоретического изучения учебной дисциплины</a:t>
            </a:r>
            <a:endParaRPr lang="be-BY" b="1" dirty="0" smtClean="0"/>
          </a:p>
          <a:p>
            <a:endParaRPr lang="be-BY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Практический раздел</a:t>
            </a:r>
            <a:r>
              <a:rPr lang="be-BY" dirty="0" smtClean="0"/>
              <a:t/>
            </a:r>
            <a:br>
              <a:rPr lang="be-BY" dirty="0" smtClean="0"/>
            </a:br>
            <a:endParaRPr lang="be-BY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содержит материалы для проведения лабораторных, практических, семинарских и иных учебных занятий</a:t>
            </a:r>
            <a:endParaRPr lang="be-BY" b="1" dirty="0" smtClean="0"/>
          </a:p>
          <a:p>
            <a:endParaRPr lang="be-B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Раздел контроля знаний</a:t>
            </a:r>
            <a:r>
              <a:rPr lang="be-BY" dirty="0" smtClean="0"/>
              <a:t/>
            </a:r>
            <a:br>
              <a:rPr lang="be-BY" dirty="0" smtClean="0"/>
            </a:br>
            <a:endParaRPr lang="be-BY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содержит материалы текущей и итоговой аттестации, иные материалы, позволяющие определить соответствие результатов учебной деятельности обучающихся</a:t>
            </a:r>
            <a:endParaRPr lang="be-BY" b="1" dirty="0" smtClean="0"/>
          </a:p>
          <a:p>
            <a:endParaRPr lang="be-B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522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 О СТРУКТУРЕ УЧЕБНО-МЕТОДИЧЕСКОГО КОМПЛЕКСА  </vt:lpstr>
      <vt:lpstr>Нормативно-правовая база</vt:lpstr>
      <vt:lpstr>     ОБЩИЕ ПОЛОЖЕНИЯ</vt:lpstr>
      <vt:lpstr>Предварительная работа </vt:lpstr>
      <vt:lpstr>Этапы создания УМК (ЭУМК) </vt:lpstr>
      <vt:lpstr>Разделы УМК</vt:lpstr>
      <vt:lpstr> Теоретический раздел </vt:lpstr>
      <vt:lpstr> Практический раздел </vt:lpstr>
      <vt:lpstr> Раздел контроля знаний </vt:lpstr>
      <vt:lpstr> Вспомогательный раздел </vt:lpstr>
      <vt:lpstr>       Рецензирование УМК (ЭУМК)</vt:lpstr>
      <vt:lpstr>       Утверждение и регистрация УМК</vt:lpstr>
      <vt:lpstr>Сведения об УМК и его распространение</vt:lpstr>
      <vt:lpstr>Титульный лист</vt:lpstr>
      <vt:lpstr>Создание ЭУМК с помощью технологии «Конструктор сайтов»</vt:lpstr>
      <vt:lpstr>Белорусский национальный образовательный Интернет-портал</vt:lpstr>
      <vt:lpstr>Электронные Учебно-Методические Комплексы для высших учебных заведений</vt:lpstr>
      <vt:lpstr>Электронные средства обучения для профессионально-технического образования</vt:lpstr>
      <vt:lpstr>Электронные средства обучения для средней общеобразовательной школы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ПОЛОЖЕНИЕ ОБ УЧЕБНО-МЕТОДИЧЕСКОМ КОМПЛЕКСЕ НА УРОВНЕ ВЫСШЕГО ОБРАЗОВАНИЯ </dc:title>
  <dc:creator>ІНА</dc:creator>
  <cp:lastModifiedBy>ІНА</cp:lastModifiedBy>
  <cp:revision>32</cp:revision>
  <dcterms:created xsi:type="dcterms:W3CDTF">2013-10-27T12:38:55Z</dcterms:created>
  <dcterms:modified xsi:type="dcterms:W3CDTF">2014-04-20T10:33:03Z</dcterms:modified>
</cp:coreProperties>
</file>